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9" r:id="rId3"/>
    <p:sldId id="290" r:id="rId4"/>
    <p:sldId id="259" r:id="rId5"/>
    <p:sldId id="291" r:id="rId6"/>
    <p:sldId id="260" r:id="rId7"/>
    <p:sldId id="292" r:id="rId8"/>
    <p:sldId id="261" r:id="rId9"/>
    <p:sldId id="293" r:id="rId10"/>
    <p:sldId id="294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81" r:id="rId20"/>
    <p:sldId id="282" r:id="rId21"/>
    <p:sldId id="285" r:id="rId22"/>
    <p:sldId id="286" r:id="rId23"/>
    <p:sldId id="287" r:id="rId24"/>
    <p:sldId id="288" r:id="rId25"/>
    <p:sldId id="289" r:id="rId26"/>
    <p:sldId id="284" r:id="rId27"/>
    <p:sldId id="280" r:id="rId28"/>
    <p:sldId id="278" r:id="rId29"/>
    <p:sldId id="277" r:id="rId30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4D4D4D"/>
    <a:srgbClr val="5F5F5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8E0F5-3515-4381-8A66-E874936EB412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0E02-4483-493F-8135-1C28A19EEE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3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0E02-4483-493F-8135-1C28A19EEEB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85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EAC7-3948-4F11-B558-76E0D3274D34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6EB6-F887-4D43-A614-18F1077159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41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11D6-D91B-44EB-80C3-333258E9FC24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DF52-281D-4D6A-8806-475A905C43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5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0881-34E2-4F72-A19C-C4AD7A5F7FCE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E157-73F1-4F54-B94A-2B9766B99E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74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B95B-127F-42FD-B543-BA99E2479D73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5061-E598-42B2-9512-4A7DF2641A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58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C636-9B0F-44FF-BC12-6B4BC608C599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A3DE-7019-4C15-A52E-50E9F98897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52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9386-5648-4E53-B5F2-65FA2FFB1CB4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A58D-DDE3-4F57-A3A4-95DFA814AD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05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AD01-265D-4DA4-967C-E0945C9EC7BC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3820-102A-4A66-84D5-2F8090B868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4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3B28-1A38-4A83-90E0-13C1D92ECCB8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9A0A-5329-44BB-87CC-B2CBED195C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91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E5CA-03BE-48F3-AA72-E3A98FD0AE3D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516E-A2A5-4714-8300-3DC3629223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64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76E5-0A1E-4618-B0C1-5087F6F592E6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E55E-0ED8-4449-860F-5E77D67AA7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19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B74B-DECC-4194-91BC-E8A15181BFDF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F5F4-2EC3-47AD-9354-984356EF0C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30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E55B-0939-4537-9D9A-492FADF70C23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50E0-164D-4022-AA68-14376F246D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29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462A3-9E8C-41FB-B328-82188E0634A8}" type="datetimeFigureOut">
              <a:rPr lang="pt-BR"/>
              <a:pPr>
                <a:defRPr/>
              </a:pPr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9DCC58-AB09-414C-8003-4E8B33285B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ensador.uol.com.br/autor/henry_ford/" TargetMode="External"/><Relationship Id="rId2" Type="http://schemas.openxmlformats.org/officeDocument/2006/relationships/hyperlink" Target="http://pensador.uol.com.br/autor/leonardo_da_vinci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5" y="1052736"/>
            <a:ext cx="433008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83968" y="1052736"/>
            <a:ext cx="4680520" cy="273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500" b="1" dirty="0" smtClean="0">
                <a:solidFill>
                  <a:srgbClr val="0070C0"/>
                </a:solidFill>
              </a:rPr>
              <a:t>ROTAS DE INTEGRAÇÃO NACIONAL</a:t>
            </a:r>
          </a:p>
          <a:p>
            <a:endParaRPr lang="pt-BR" sz="2800" b="1" dirty="0" smtClean="0">
              <a:solidFill>
                <a:srgbClr val="0070C0"/>
              </a:solidFill>
            </a:endParaRPr>
          </a:p>
          <a:p>
            <a:r>
              <a:rPr lang="pt-BR" sz="2800" b="1" dirty="0" smtClean="0">
                <a:solidFill>
                  <a:srgbClr val="006600"/>
                </a:solidFill>
              </a:rPr>
              <a:t>Seminário - O </a:t>
            </a:r>
            <a:r>
              <a:rPr lang="pt-BR" sz="2800" b="1" dirty="0">
                <a:solidFill>
                  <a:srgbClr val="006600"/>
                </a:solidFill>
              </a:rPr>
              <a:t>A</a:t>
            </a:r>
            <a:r>
              <a:rPr lang="pt-BR" sz="2800" b="1" dirty="0">
                <a:solidFill>
                  <a:srgbClr val="006600"/>
                </a:solidFill>
              </a:rPr>
              <a:t>rranjo Produtivo Local de Confecção e o Turismo como</a:t>
            </a:r>
            <a:r>
              <a:rPr lang="pt-BR" sz="2800" b="1" dirty="0">
                <a:solidFill>
                  <a:srgbClr val="006600"/>
                </a:solidFill>
              </a:rPr>
              <a:t> vetores do desenvolvimento da R</a:t>
            </a:r>
            <a:r>
              <a:rPr lang="pt-BR" sz="2800" b="1" dirty="0" smtClean="0">
                <a:solidFill>
                  <a:srgbClr val="006600"/>
                </a:solidFill>
              </a:rPr>
              <a:t>egião Agreste</a:t>
            </a:r>
            <a:endParaRPr lang="pt-BR" sz="2800" b="1" dirty="0" smtClean="0">
              <a:solidFill>
                <a:srgbClr val="006600"/>
              </a:solidFill>
            </a:endParaRPr>
          </a:p>
          <a:p>
            <a:endParaRPr lang="pt-BR" sz="2000" b="1" dirty="0" smtClean="0">
              <a:solidFill>
                <a:srgbClr val="006600"/>
              </a:solidFill>
            </a:endParaRPr>
          </a:p>
          <a:p>
            <a:r>
              <a:rPr lang="pt-BR" sz="2800" b="1" dirty="0" smtClean="0">
                <a:solidFill>
                  <a:srgbClr val="006600"/>
                </a:solidFill>
              </a:rPr>
              <a:t>Brasília, </a:t>
            </a:r>
            <a:r>
              <a:rPr lang="pt-BR" sz="2800" b="1" dirty="0" smtClean="0">
                <a:solidFill>
                  <a:srgbClr val="006600"/>
                </a:solidFill>
              </a:rPr>
              <a:t>07/11/2014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84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0108" y="692696"/>
            <a:ext cx="2952700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PNDR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700808"/>
            <a:ext cx="7992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Política Nacional de Desenvolvimento Regional </a:t>
            </a:r>
          </a:p>
          <a:p>
            <a:pPr algn="ctr"/>
            <a:endParaRPr lang="pt-BR" sz="2400" b="1" dirty="0" smtClean="0"/>
          </a:p>
          <a:p>
            <a:pPr algn="just"/>
            <a:r>
              <a:rPr lang="pt-BR" sz="2400" dirty="0" smtClean="0"/>
              <a:t>Reduzir </a:t>
            </a:r>
            <a:r>
              <a:rPr lang="pt-BR" sz="2400" dirty="0"/>
              <a:t>as desigualdades regionais e fortalecer a coesão social, econômica, política e territorial do Brasil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80108" y="3722350"/>
            <a:ext cx="2952700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PBSM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4739660"/>
            <a:ext cx="7992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Plano Brasil Sem Miséria </a:t>
            </a:r>
          </a:p>
          <a:p>
            <a:pPr algn="ctr"/>
            <a:endParaRPr lang="pt-BR" sz="2400" b="1" dirty="0" smtClean="0"/>
          </a:p>
          <a:p>
            <a:pPr algn="just"/>
            <a:r>
              <a:rPr lang="pt-BR" sz="2400" dirty="0" smtClean="0"/>
              <a:t>Elevar </a:t>
            </a:r>
            <a:r>
              <a:rPr lang="pt-BR" sz="2400" dirty="0"/>
              <a:t>a renda e as condições de bem-estar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1779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0108" y="764505"/>
            <a:ext cx="2952700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que são?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00112" y="1975480"/>
            <a:ext cx="748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+mn-lt"/>
              </a:rPr>
              <a:t>As </a:t>
            </a:r>
            <a:r>
              <a:rPr lang="pt-BR" sz="2400" dirty="0">
                <a:latin typeface="+mn-lt"/>
              </a:rPr>
              <a:t>Rotas de Integração Nacional são redes de Arranjos Produtivos Locais (</a:t>
            </a:r>
            <a:r>
              <a:rPr lang="pt-BR" sz="2400" dirty="0" err="1" smtClean="0">
                <a:latin typeface="+mn-lt"/>
              </a:rPr>
              <a:t>APLs</a:t>
            </a:r>
            <a:r>
              <a:rPr lang="pt-BR" sz="2400" dirty="0" smtClean="0">
                <a:latin typeface="+mn-lt"/>
              </a:rPr>
              <a:t>) </a:t>
            </a:r>
            <a:r>
              <a:rPr lang="pt-BR" sz="2400" dirty="0">
                <a:latin typeface="+mn-lt"/>
              </a:rPr>
              <a:t>setorialmente interligados que promovem a inovação, a diferenciação, competitividade e lucratividade dos empreendimentos associados, mediante o aproveitamento das sinergias coletivas e a ação convergente das agências de fomento, contribuindo assim para o desenvolvimento regional.</a:t>
            </a:r>
          </a:p>
        </p:txBody>
      </p:sp>
    </p:spTree>
    <p:extLst>
      <p:ext uri="{BB962C8B-B14F-4D97-AF65-F5344CB8AC3E}">
        <p14:creationId xmlns:p14="http://schemas.microsoft.com/office/powerpoint/2010/main" val="21651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Group 31"/>
          <p:cNvGrpSpPr>
            <a:grpSpLocks/>
          </p:cNvGrpSpPr>
          <p:nvPr/>
        </p:nvGrpSpPr>
        <p:grpSpPr bwMode="auto">
          <a:xfrm>
            <a:off x="900113" y="5589041"/>
            <a:ext cx="7704137" cy="576263"/>
            <a:chOff x="567" y="1206"/>
            <a:chExt cx="4853" cy="363"/>
          </a:xfrm>
        </p:grpSpPr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567" y="1206"/>
              <a:ext cx="317" cy="363"/>
            </a:xfrm>
            <a:prstGeom prst="rect">
              <a:avLst/>
            </a:prstGeom>
            <a:solidFill>
              <a:srgbClr val="3B924E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6151" name="Line 12"/>
            <p:cNvSpPr>
              <a:spLocks noChangeShapeType="1"/>
            </p:cNvSpPr>
            <p:nvPr/>
          </p:nvSpPr>
          <p:spPr bwMode="auto">
            <a:xfrm>
              <a:off x="567" y="1569"/>
              <a:ext cx="4853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4182"/>
          <a:stretch/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3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395536" y="1844824"/>
            <a:ext cx="85689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pt-BR" sz="2400" b="1" u="sng" dirty="0" smtClean="0">
                <a:solidFill>
                  <a:srgbClr val="3B924E"/>
                </a:solidFill>
              </a:rPr>
              <a:t>Passo 1</a:t>
            </a:r>
            <a:r>
              <a:rPr lang="pt-BR" sz="2400" b="1" dirty="0" smtClean="0">
                <a:solidFill>
                  <a:srgbClr val="3B924E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Definição Territorial </a:t>
            </a:r>
          </a:p>
          <a:p>
            <a:pPr marL="706438" lvl="0" indent="-342900" algn="l">
              <a:spcBef>
                <a:spcPts val="600"/>
              </a:spcBef>
              <a:spcAft>
                <a:spcPts val="600"/>
              </a:spcAft>
              <a:buClr>
                <a:srgbClr val="3B924E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</a:rPr>
              <a:t>Regiões Elegíveis da Política Nacional de Desenvolvimento Regional – PNDR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Clr>
                <a:srgbClr val="3B924E"/>
              </a:buClr>
              <a:buFont typeface="Wingdings" pitchFamily="2" charset="2"/>
              <a:buChar char="§"/>
            </a:pPr>
            <a:endParaRPr lang="pt-BR" sz="2400" dirty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1200"/>
              </a:spcAft>
            </a:pPr>
            <a:r>
              <a:rPr lang="pt-BR" sz="2800" b="1" u="sng" dirty="0">
                <a:solidFill>
                  <a:srgbClr val="3B924E"/>
                </a:solidFill>
              </a:rPr>
              <a:t>Passo 2</a:t>
            </a:r>
            <a:r>
              <a:rPr lang="pt-BR" sz="2800" b="1" dirty="0">
                <a:solidFill>
                  <a:srgbClr val="3B924E"/>
                </a:solidFill>
              </a:rPr>
              <a:t>: </a:t>
            </a:r>
            <a:r>
              <a:rPr lang="pt-BR" sz="2800" dirty="0">
                <a:solidFill>
                  <a:schemeClr val="tx1"/>
                </a:solidFill>
              </a:rPr>
              <a:t>Prospecção de Setores</a:t>
            </a:r>
          </a:p>
          <a:p>
            <a:pPr marL="706438" indent="-342900" algn="l">
              <a:spcBef>
                <a:spcPts val="600"/>
              </a:spcBef>
              <a:spcAft>
                <a:spcPts val="600"/>
              </a:spcAft>
              <a:buClr>
                <a:srgbClr val="3B924E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</a:rPr>
              <a:t>Parceria com </a:t>
            </a:r>
            <a:r>
              <a:rPr lang="pt-BR" sz="2400" dirty="0" smtClean="0">
                <a:solidFill>
                  <a:schemeClr val="tx1"/>
                </a:solidFill>
              </a:rPr>
              <a:t>Superintendências, outros Órgãos </a:t>
            </a:r>
            <a:r>
              <a:rPr lang="pt-BR" sz="2400" dirty="0" smtClean="0">
                <a:solidFill>
                  <a:schemeClr val="tx1"/>
                </a:solidFill>
              </a:rPr>
              <a:t>Nacionais </a:t>
            </a:r>
            <a:r>
              <a:rPr lang="pt-BR" sz="2400" dirty="0" smtClean="0">
                <a:solidFill>
                  <a:schemeClr val="tx1"/>
                </a:solidFill>
              </a:rPr>
              <a:t>e Estados </a:t>
            </a:r>
            <a:r>
              <a:rPr lang="pt-BR" sz="2400" dirty="0">
                <a:solidFill>
                  <a:schemeClr val="tx1"/>
                </a:solidFill>
              </a:rPr>
              <a:t>para seleção de </a:t>
            </a:r>
            <a:r>
              <a:rPr lang="pt-BR" sz="2400" dirty="0" smtClean="0">
                <a:solidFill>
                  <a:schemeClr val="tx1"/>
                </a:solidFill>
              </a:rPr>
              <a:t>setores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11188" y="836712"/>
            <a:ext cx="4464868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Estratégia de implementação: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683568" y="1700808"/>
            <a:ext cx="77768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600"/>
              </a:spcBef>
              <a:spcAft>
                <a:spcPts val="600"/>
              </a:spcAft>
              <a:buClr>
                <a:srgbClr val="3B924E"/>
              </a:buClr>
            </a:pPr>
            <a:endParaRPr lang="pt-BR" sz="2000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11188" y="836712"/>
            <a:ext cx="4608884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Estratégia de implementação: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734120"/>
              </p:ext>
            </p:extLst>
          </p:nvPr>
        </p:nvGraphicFramePr>
        <p:xfrm>
          <a:off x="611188" y="1989138"/>
          <a:ext cx="8027987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lanilha" r:id="rId3" imgW="6210248" imgH="2941272" progId="Excel.Sheet.12">
                  <p:embed/>
                </p:oleObj>
              </mc:Choice>
              <mc:Fallback>
                <p:oleObj name="Planilha" r:id="rId3" imgW="6210248" imgH="29412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188" y="1989138"/>
                        <a:ext cx="8027987" cy="402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1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611188" y="1916832"/>
            <a:ext cx="82812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600"/>
              </a:spcBef>
              <a:spcAft>
                <a:spcPts val="1800"/>
              </a:spcAft>
            </a:pPr>
            <a:r>
              <a:rPr lang="pt-BR" sz="2400" b="1" u="sng" dirty="0" smtClean="0">
                <a:solidFill>
                  <a:srgbClr val="3B924E"/>
                </a:solidFill>
              </a:rPr>
              <a:t>Passo 3:</a:t>
            </a:r>
            <a:r>
              <a:rPr lang="pt-BR" sz="2400" b="1" dirty="0" smtClean="0">
                <a:solidFill>
                  <a:srgbClr val="3B924E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Pactuação</a:t>
            </a:r>
            <a:r>
              <a:rPr lang="pt-BR" sz="2400" dirty="0" smtClean="0">
                <a:solidFill>
                  <a:schemeClr val="tx1"/>
                </a:solidFill>
              </a:rPr>
              <a:t> Federativa</a:t>
            </a:r>
          </a:p>
          <a:p>
            <a:pPr marL="625475" lvl="0" indent="-342900" algn="l">
              <a:spcBef>
                <a:spcPts val="6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Oficinas de Articulação com Governanças Estaduais e Locais</a:t>
            </a:r>
          </a:p>
          <a:p>
            <a:pPr marL="625475" lvl="0" indent="-342900" algn="l">
              <a:spcBef>
                <a:spcPts val="18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Formalização de Acordos de Cooperação com </a:t>
            </a:r>
            <a:r>
              <a:rPr lang="pt-BR" sz="2400" u="sng" dirty="0" smtClean="0">
                <a:solidFill>
                  <a:schemeClr val="tx1"/>
                </a:solidFill>
              </a:rPr>
              <a:t>Estados</a:t>
            </a:r>
            <a:r>
              <a:rPr lang="pt-BR" sz="2400" dirty="0" smtClean="0">
                <a:solidFill>
                  <a:schemeClr val="tx1"/>
                </a:solidFill>
              </a:rPr>
              <a:t> para gestão das Rotas</a:t>
            </a:r>
          </a:p>
          <a:p>
            <a:pPr marL="625475" lvl="0" indent="-342900" algn="l">
              <a:spcBef>
                <a:spcPts val="18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Participação dos </a:t>
            </a:r>
            <a:r>
              <a:rPr lang="pt-BR" sz="2400" u="sng" dirty="0" smtClean="0">
                <a:solidFill>
                  <a:schemeClr val="tx1"/>
                </a:solidFill>
              </a:rPr>
              <a:t>Ministérios</a:t>
            </a:r>
            <a:r>
              <a:rPr lang="pt-BR" sz="2400" dirty="0" smtClean="0">
                <a:solidFill>
                  <a:schemeClr val="tx1"/>
                </a:solidFill>
              </a:rPr>
              <a:t>: Pacto de Metas</a:t>
            </a:r>
          </a:p>
          <a:p>
            <a:pPr marL="625475" lvl="0" indent="-342900" algn="l">
              <a:spcBef>
                <a:spcPts val="18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Identificação e seleção de outros potenciais parceiros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11188" y="980529"/>
            <a:ext cx="4680892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Estratégia de implementação: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6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580771" y="1484784"/>
            <a:ext cx="81676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pt-BR" sz="2400" b="1" u="sng" dirty="0">
                <a:solidFill>
                  <a:srgbClr val="3B924E"/>
                </a:solidFill>
              </a:rPr>
              <a:t>Passo 4:</a:t>
            </a:r>
            <a:r>
              <a:rPr lang="pt-BR" sz="2400" dirty="0">
                <a:solidFill>
                  <a:schemeClr val="tx1"/>
                </a:solidFill>
              </a:rPr>
              <a:t> Ações Finalísticas</a:t>
            </a:r>
          </a:p>
          <a:p>
            <a:pPr marL="625475" indent="-342900" algn="l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1"/>
                </a:solidFill>
              </a:rPr>
              <a:t>Seleção dos </a:t>
            </a:r>
            <a:r>
              <a:rPr lang="pt-BR" sz="2300" dirty="0" err="1">
                <a:solidFill>
                  <a:schemeClr val="tx1"/>
                </a:solidFill>
              </a:rPr>
              <a:t>Pólos</a:t>
            </a:r>
            <a:r>
              <a:rPr lang="pt-BR" sz="2300" dirty="0">
                <a:solidFill>
                  <a:schemeClr val="tx1"/>
                </a:solidFill>
              </a:rPr>
              <a:t> de </a:t>
            </a:r>
            <a:r>
              <a:rPr lang="pt-BR" sz="2300" dirty="0" smtClean="0">
                <a:solidFill>
                  <a:schemeClr val="tx1"/>
                </a:solidFill>
              </a:rPr>
              <a:t>Integração (</a:t>
            </a:r>
            <a:r>
              <a:rPr lang="pt-BR" sz="2300" dirty="0" err="1" smtClean="0">
                <a:solidFill>
                  <a:schemeClr val="tx1"/>
                </a:solidFill>
              </a:rPr>
              <a:t>APLs</a:t>
            </a:r>
            <a:r>
              <a:rPr lang="pt-BR" sz="2300" dirty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adensados)</a:t>
            </a:r>
          </a:p>
          <a:p>
            <a:pPr marL="1069975" lvl="1" indent="-342900" algn="l">
              <a:spcBef>
                <a:spcPts val="600"/>
              </a:spcBef>
              <a:spcAft>
                <a:spcPts val="400"/>
              </a:spcAft>
              <a:buClr>
                <a:srgbClr val="00B050"/>
              </a:buClr>
              <a:buFont typeface="Times New Roman" panose="02020603050405020304" pitchFamily="18" charset="0"/>
              <a:buChar char="-"/>
            </a:pPr>
            <a:r>
              <a:rPr lang="pt-BR" sz="2100" dirty="0" smtClean="0">
                <a:solidFill>
                  <a:schemeClr val="tx1"/>
                </a:solidFill>
              </a:rPr>
              <a:t>Definição conjunta com </a:t>
            </a:r>
            <a:r>
              <a:rPr lang="pt-BR" sz="2100" dirty="0">
                <a:solidFill>
                  <a:schemeClr val="tx1"/>
                </a:solidFill>
              </a:rPr>
              <a:t>Estados</a:t>
            </a:r>
          </a:p>
          <a:p>
            <a:pPr marL="625475" indent="-342900" algn="l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300" dirty="0" smtClean="0">
                <a:solidFill>
                  <a:schemeClr val="tx1"/>
                </a:solidFill>
              </a:rPr>
              <a:t>Diagnóstico </a:t>
            </a:r>
            <a:r>
              <a:rPr lang="pt-BR" sz="2300" dirty="0">
                <a:solidFill>
                  <a:schemeClr val="tx1"/>
                </a:solidFill>
              </a:rPr>
              <a:t>e seleção de parceiro técnico (Ex. EMBRAPA)</a:t>
            </a:r>
          </a:p>
          <a:p>
            <a:pPr marL="625475" indent="-342900" algn="l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300" dirty="0" smtClean="0">
                <a:solidFill>
                  <a:schemeClr val="tx1"/>
                </a:solidFill>
              </a:rPr>
              <a:t>Formação de Comitê </a:t>
            </a:r>
            <a:r>
              <a:rPr lang="pt-BR" sz="2300" dirty="0">
                <a:solidFill>
                  <a:schemeClr val="tx1"/>
                </a:solidFill>
              </a:rPr>
              <a:t>Gestores Regionais e Nacional</a:t>
            </a:r>
          </a:p>
          <a:p>
            <a:pPr marL="625475" indent="-342900" algn="l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300" dirty="0" smtClean="0">
                <a:solidFill>
                  <a:schemeClr val="tx1"/>
                </a:solidFill>
              </a:rPr>
              <a:t>Definição das Carteiras </a:t>
            </a:r>
            <a:r>
              <a:rPr lang="pt-BR" sz="2300" dirty="0">
                <a:solidFill>
                  <a:schemeClr val="tx1"/>
                </a:solidFill>
              </a:rPr>
              <a:t>de </a:t>
            </a:r>
            <a:r>
              <a:rPr lang="pt-BR" sz="2300" dirty="0" smtClean="0">
                <a:solidFill>
                  <a:schemeClr val="tx1"/>
                </a:solidFill>
              </a:rPr>
              <a:t>Projetos</a:t>
            </a:r>
          </a:p>
          <a:p>
            <a:pPr marL="625475" indent="-342900" algn="l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300" dirty="0" smtClean="0">
                <a:solidFill>
                  <a:schemeClr val="tx1"/>
                </a:solidFill>
              </a:rPr>
              <a:t>Estruturação da Cadeia Produtiva</a:t>
            </a:r>
            <a:endParaRPr lang="pt-BR" sz="2400" dirty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300"/>
              </a:spcAft>
            </a:pPr>
            <a:endParaRPr lang="pt-BR" sz="2400" dirty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300"/>
              </a:spcAft>
            </a:pPr>
            <a:endParaRPr lang="pt-BR" sz="2400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300"/>
              </a:spcAft>
            </a:pPr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80772" y="620588"/>
            <a:ext cx="4680892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Estratégia de implementação: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85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11188" y="836712"/>
            <a:ext cx="4680892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Estratégia de implementação: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611560" y="1772816"/>
            <a:ext cx="77768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pt-BR" sz="2100" b="1" u="sng" dirty="0" smtClean="0">
                <a:solidFill>
                  <a:srgbClr val="3B924E"/>
                </a:solidFill>
              </a:rPr>
              <a:t>Passo 5:</a:t>
            </a:r>
            <a:r>
              <a:rPr lang="pt-BR" sz="2100" b="1" dirty="0" smtClean="0">
                <a:solidFill>
                  <a:srgbClr val="3B924E"/>
                </a:solidFill>
              </a:rPr>
              <a:t> </a:t>
            </a:r>
            <a:r>
              <a:rPr lang="pt-BR" sz="2100" i="1" dirty="0" err="1" smtClean="0">
                <a:solidFill>
                  <a:schemeClr val="tx1"/>
                </a:solidFill>
              </a:rPr>
              <a:t>Funding</a:t>
            </a:r>
            <a:r>
              <a:rPr lang="pt-BR" sz="2100" dirty="0" smtClean="0">
                <a:solidFill>
                  <a:schemeClr val="tx1"/>
                </a:solidFill>
              </a:rPr>
              <a:t> das ações</a:t>
            </a:r>
          </a:p>
          <a:p>
            <a:pPr marL="538163" lvl="0" indent="-363538" algn="l">
              <a:spcBef>
                <a:spcPts val="600"/>
              </a:spcBef>
              <a:spcAft>
                <a:spcPts val="0"/>
              </a:spcAft>
              <a:buClr>
                <a:srgbClr val="3B924E"/>
              </a:buClr>
              <a:buFont typeface="Wingdings" panose="05000000000000000000" pitchFamily="2" charset="2"/>
              <a:buChar char="§"/>
            </a:pPr>
            <a:r>
              <a:rPr lang="pt-BR" sz="1900" dirty="0" smtClean="0">
                <a:solidFill>
                  <a:schemeClr val="tx1"/>
                </a:solidFill>
              </a:rPr>
              <a:t>OGU - Ministério da Integração Nacional (Inclusão Produtiva): Convênio/termo de execução descentralizada </a:t>
            </a:r>
          </a:p>
          <a:p>
            <a:pPr marL="712788" indent="-174625" algn="l">
              <a:spcBef>
                <a:spcPts val="0"/>
              </a:spcBef>
              <a:spcAft>
                <a:spcPts val="1200"/>
              </a:spcAft>
              <a:buClr>
                <a:srgbClr val="3B924E"/>
              </a:buClr>
              <a:tabLst>
                <a:tab pos="806450" algn="l"/>
              </a:tabLst>
            </a:pPr>
            <a:r>
              <a:rPr lang="pt-BR" sz="1900" dirty="0" smtClean="0">
                <a:solidFill>
                  <a:schemeClr val="tx1"/>
                </a:solidFill>
              </a:rPr>
              <a:t>(R$ 142 </a:t>
            </a:r>
            <a:r>
              <a:rPr lang="pt-BR" sz="1900" dirty="0" smtClean="0">
                <a:solidFill>
                  <a:schemeClr val="tx1"/>
                </a:solidFill>
              </a:rPr>
              <a:t>milhões/2014 </a:t>
            </a:r>
            <a:r>
              <a:rPr lang="pt-BR" sz="1900" dirty="0">
                <a:solidFill>
                  <a:schemeClr val="tx1"/>
                </a:solidFill>
              </a:rPr>
              <a:t>- R$ </a:t>
            </a:r>
            <a:r>
              <a:rPr lang="pt-BR" sz="1900" dirty="0" smtClean="0">
                <a:solidFill>
                  <a:schemeClr val="tx1"/>
                </a:solidFill>
              </a:rPr>
              <a:t>42 milhões/PLOA 2015)</a:t>
            </a:r>
            <a:endParaRPr lang="pt-BR" sz="1900" dirty="0" smtClean="0">
              <a:solidFill>
                <a:schemeClr val="tx1"/>
              </a:solidFill>
            </a:endParaRPr>
          </a:p>
          <a:p>
            <a:pPr marL="538163" indent="-363538" algn="l">
              <a:spcBef>
                <a:spcPts val="0"/>
              </a:spcBef>
              <a:spcAft>
                <a:spcPts val="0"/>
              </a:spcAft>
              <a:buClr>
                <a:srgbClr val="3B924E"/>
              </a:buClr>
              <a:buFont typeface="Wingdings" panose="05000000000000000000" pitchFamily="2" charset="2"/>
              <a:buChar char="§"/>
              <a:tabLst>
                <a:tab pos="806450" algn="l"/>
              </a:tabLst>
            </a:pPr>
            <a:r>
              <a:rPr lang="pt-BR" sz="1900" dirty="0">
                <a:solidFill>
                  <a:schemeClr val="tx1"/>
                </a:solidFill>
              </a:rPr>
              <a:t>Outros órgãos </a:t>
            </a:r>
            <a:r>
              <a:rPr lang="pt-BR" sz="1900" dirty="0" smtClean="0">
                <a:solidFill>
                  <a:schemeClr val="tx1"/>
                </a:solidFill>
              </a:rPr>
              <a:t>federais</a:t>
            </a:r>
          </a:p>
          <a:p>
            <a:pPr marL="538163" indent="-363538" algn="l">
              <a:spcBef>
                <a:spcPts val="0"/>
              </a:spcBef>
              <a:spcAft>
                <a:spcPts val="0"/>
              </a:spcAft>
              <a:buClr>
                <a:srgbClr val="3B924E"/>
              </a:buClr>
              <a:buFont typeface="Wingdings" panose="05000000000000000000" pitchFamily="2" charset="2"/>
              <a:buChar char="§"/>
              <a:tabLst>
                <a:tab pos="806450" algn="l"/>
              </a:tabLst>
            </a:pPr>
            <a:r>
              <a:rPr lang="pt-BR" sz="1900" dirty="0" smtClean="0">
                <a:solidFill>
                  <a:schemeClr val="tx1"/>
                </a:solidFill>
              </a:rPr>
              <a:t>Governos </a:t>
            </a:r>
            <a:r>
              <a:rPr lang="pt-BR" sz="1900" dirty="0">
                <a:solidFill>
                  <a:schemeClr val="tx1"/>
                </a:solidFill>
              </a:rPr>
              <a:t>Estaduais e Municipais</a:t>
            </a:r>
          </a:p>
          <a:p>
            <a:pPr marL="538163" lvl="0" indent="-363538" algn="l">
              <a:spcBef>
                <a:spcPts val="0"/>
              </a:spcBef>
              <a:spcAft>
                <a:spcPts val="0"/>
              </a:spcAft>
              <a:buClr>
                <a:srgbClr val="3B924E"/>
              </a:buClr>
              <a:buFont typeface="Wingdings" panose="05000000000000000000" pitchFamily="2" charset="2"/>
              <a:buChar char="§"/>
              <a:tabLst>
                <a:tab pos="806450" algn="l"/>
              </a:tabLst>
            </a:pPr>
            <a:r>
              <a:rPr lang="pt-BR" sz="1900" dirty="0" smtClean="0">
                <a:solidFill>
                  <a:schemeClr val="tx1"/>
                </a:solidFill>
              </a:rPr>
              <a:t>Sistema </a:t>
            </a:r>
            <a:r>
              <a:rPr lang="pt-BR" sz="1900" dirty="0">
                <a:solidFill>
                  <a:schemeClr val="tx1"/>
                </a:solidFill>
              </a:rPr>
              <a:t>S</a:t>
            </a:r>
          </a:p>
          <a:p>
            <a:pPr marL="538163" lvl="0" indent="-363538" algn="l">
              <a:spcBef>
                <a:spcPts val="0"/>
              </a:spcBef>
              <a:spcAft>
                <a:spcPts val="0"/>
              </a:spcAft>
              <a:buClr>
                <a:srgbClr val="3B924E"/>
              </a:buClr>
              <a:buFont typeface="Wingdings" panose="05000000000000000000" pitchFamily="2" charset="2"/>
              <a:buChar char="§"/>
              <a:tabLst>
                <a:tab pos="806450" algn="l"/>
              </a:tabLst>
            </a:pPr>
            <a:r>
              <a:rPr lang="pt-BR" sz="1900" dirty="0">
                <a:solidFill>
                  <a:schemeClr val="tx1"/>
                </a:solidFill>
              </a:rPr>
              <a:t>Parceiros </a:t>
            </a:r>
            <a:r>
              <a:rPr lang="pt-BR" sz="1900" dirty="0" smtClean="0">
                <a:solidFill>
                  <a:schemeClr val="tx1"/>
                </a:solidFill>
              </a:rPr>
              <a:t>Privados</a:t>
            </a:r>
            <a:endParaRPr lang="pt-BR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944317"/>
            <a:ext cx="8604448" cy="547260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447764" y="441075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rgbClr val="3B924E"/>
                </a:solidFill>
                <a:latin typeface="Arial Rounded MT Bold" pitchFamily="34" charset="0"/>
              </a:rPr>
              <a:t>Estruturação da Cadeia Produtiva</a:t>
            </a:r>
            <a:endParaRPr lang="pt-BR" b="1" dirty="0">
              <a:solidFill>
                <a:srgbClr val="3B924E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395536" y="1484784"/>
            <a:ext cx="53285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u="sng" dirty="0" smtClean="0">
                <a:solidFill>
                  <a:schemeClr val="tx1"/>
                </a:solidFill>
              </a:rPr>
              <a:t>Rota do Cordeiro – Nordeste </a:t>
            </a:r>
            <a:r>
              <a:rPr lang="pt-BR" sz="2400" b="1" u="sng" dirty="0" err="1" smtClean="0">
                <a:solidFill>
                  <a:schemeClr val="tx1"/>
                </a:solidFill>
              </a:rPr>
              <a:t>Semi-Árido</a:t>
            </a:r>
            <a:endParaRPr lang="pt-BR" sz="2400" b="1" u="sng" dirty="0" smtClean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Parceria CODEVASF, EMBRAPA Caprinos e Ovinos, Governos do Ceará, Bahia e Pernambuco, Sebrae, Fundação Banco do Brasil </a:t>
            </a:r>
            <a:endParaRPr lang="pt-BR" sz="2400" dirty="0">
              <a:solidFill>
                <a:schemeClr val="tx1"/>
              </a:solidFill>
            </a:endParaRPr>
          </a:p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400" b="1" u="sng" dirty="0" smtClean="0">
                <a:solidFill>
                  <a:schemeClr val="tx1"/>
                </a:solidFill>
              </a:rPr>
              <a:t>Rota </a:t>
            </a:r>
            <a:r>
              <a:rPr lang="pt-BR" sz="2400" b="1" u="sng" dirty="0">
                <a:solidFill>
                  <a:schemeClr val="tx1"/>
                </a:solidFill>
              </a:rPr>
              <a:t>do Mel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/>
                </a:solidFill>
              </a:rPr>
              <a:t>Parceria </a:t>
            </a:r>
            <a:r>
              <a:rPr lang="pt-BR" sz="2400" b="1" dirty="0" smtClean="0">
                <a:solidFill>
                  <a:schemeClr val="tx1"/>
                </a:solidFill>
              </a:rPr>
              <a:t>CODEVASF, Governos da Bahia e Ceará</a:t>
            </a:r>
            <a:r>
              <a:rPr lang="pt-BR" sz="2400" b="1" dirty="0">
                <a:solidFill>
                  <a:schemeClr val="tx1"/>
                </a:solidFill>
              </a:rPr>
              <a:t>, IFES, Casa </a:t>
            </a:r>
            <a:r>
              <a:rPr lang="pt-BR" sz="2400" b="1" dirty="0" err="1">
                <a:solidFill>
                  <a:schemeClr val="tx1"/>
                </a:solidFill>
              </a:rPr>
              <a:t>Apis</a:t>
            </a:r>
            <a:r>
              <a:rPr lang="pt-BR" sz="2400" b="1" dirty="0">
                <a:solidFill>
                  <a:schemeClr val="tx1"/>
                </a:solidFill>
              </a:rPr>
              <a:t>, </a:t>
            </a:r>
            <a:r>
              <a:rPr lang="pt-BR" sz="2400" b="1" dirty="0" smtClean="0">
                <a:solidFill>
                  <a:schemeClr val="tx1"/>
                </a:solidFill>
              </a:rPr>
              <a:t>CBA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endParaRPr lang="pt-BR" sz="2400" b="1" dirty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1188" y="548680"/>
            <a:ext cx="4680892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Rotas em Desenvolvimento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7763" r="22324" b="31579"/>
          <a:stretch/>
        </p:blipFill>
        <p:spPr bwMode="auto">
          <a:xfrm>
            <a:off x="6134386" y="1569749"/>
            <a:ext cx="2214259" cy="250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0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0108" y="764505"/>
            <a:ext cx="2952700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PNDR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997839"/>
            <a:ext cx="79926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Objetivo 1. Convergência </a:t>
            </a:r>
            <a:endParaRPr lang="pt-BR" sz="2400" b="1" dirty="0" smtClean="0"/>
          </a:p>
          <a:p>
            <a:pPr algn="ctr"/>
            <a:endParaRPr lang="pt-BR" sz="2400" b="1" dirty="0"/>
          </a:p>
          <a:p>
            <a:pPr algn="just"/>
            <a:r>
              <a:rPr lang="pt-BR" sz="2400" dirty="0" smtClean="0"/>
              <a:t>Promover </a:t>
            </a:r>
            <a:r>
              <a:rPr lang="pt-BR" sz="2400" dirty="0"/>
              <a:t>a convergência do nível de desenvolvimento e da qualidade de vida entre e </a:t>
            </a:r>
            <a:r>
              <a:rPr lang="pt-BR" sz="2400" dirty="0" err="1"/>
              <a:t>intra</a:t>
            </a:r>
            <a:r>
              <a:rPr lang="pt-BR" sz="2400" dirty="0"/>
              <a:t> as regiões brasileiras e a equidade no acesso a oportunidades de desenvolvimento em regiões que apresentam baixos indicadores </a:t>
            </a:r>
            <a:r>
              <a:rPr lang="pt-BR" sz="2400" dirty="0" smtClean="0"/>
              <a:t>socioeconômicos.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3785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67544" y="1484784"/>
            <a:ext cx="475252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t-BR" sz="2400" b="1" u="sng" dirty="0">
                <a:solidFill>
                  <a:schemeClr val="tx1"/>
                </a:solidFill>
              </a:rPr>
              <a:t>Rota do Peixe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/>
                </a:solidFill>
              </a:rPr>
              <a:t>Parceria MPA, </a:t>
            </a:r>
            <a:r>
              <a:rPr lang="pt-BR" sz="2400" b="1" dirty="0" smtClean="0">
                <a:solidFill>
                  <a:schemeClr val="tx1"/>
                </a:solidFill>
              </a:rPr>
              <a:t>Governo </a:t>
            </a:r>
            <a:r>
              <a:rPr lang="pt-BR" sz="2400" b="1" dirty="0">
                <a:solidFill>
                  <a:schemeClr val="tx1"/>
                </a:solidFill>
              </a:rPr>
              <a:t>do Amazonas, IFAM, </a:t>
            </a:r>
            <a:r>
              <a:rPr lang="pt-BR" sz="2400" b="1" dirty="0" smtClean="0">
                <a:solidFill>
                  <a:schemeClr val="tx1"/>
                </a:solidFill>
              </a:rPr>
              <a:t>SEBRAE-AM</a:t>
            </a:r>
          </a:p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t-BR" sz="2400" b="1" u="sng" dirty="0" smtClean="0">
                <a:solidFill>
                  <a:schemeClr val="tx1"/>
                </a:solidFill>
              </a:rPr>
              <a:t>Rota da Fruta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Parceria </a:t>
            </a:r>
            <a:r>
              <a:rPr lang="pt-BR" sz="2400" b="1" dirty="0">
                <a:solidFill>
                  <a:schemeClr val="tx1"/>
                </a:solidFill>
              </a:rPr>
              <a:t>CODEVASF, EMBRAPA </a:t>
            </a:r>
            <a:r>
              <a:rPr lang="pt-BR" sz="2400" b="1" dirty="0" err="1">
                <a:solidFill>
                  <a:schemeClr val="tx1"/>
                </a:solidFill>
              </a:rPr>
              <a:t>Semi-Árido</a:t>
            </a:r>
            <a:r>
              <a:rPr lang="pt-BR" sz="2400" b="1" dirty="0">
                <a:solidFill>
                  <a:schemeClr val="tx1"/>
                </a:solidFill>
              </a:rPr>
              <a:t>, Governos da Bahia e </a:t>
            </a:r>
            <a:r>
              <a:rPr lang="pt-BR" sz="2400" b="1" dirty="0" smtClean="0">
                <a:solidFill>
                  <a:schemeClr val="tx1"/>
                </a:solidFill>
              </a:rPr>
              <a:t>Alagoas</a:t>
            </a:r>
            <a:endParaRPr lang="pt-BR" sz="2400" b="1" u="sng" dirty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endParaRPr lang="pt-BR" sz="2400" b="1" u="sng" dirty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endParaRPr lang="pt-BR" sz="2400" dirty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1188" y="548680"/>
            <a:ext cx="4680892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Rotas em Desenvolvimento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399830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5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1188" y="548680"/>
            <a:ext cx="2736676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Rota do Cordeiro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85103"/>
            <a:ext cx="6480720" cy="52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1188" y="548680"/>
            <a:ext cx="2736676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Rota do Mel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450435" cy="52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0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1188" y="548680"/>
            <a:ext cx="2736676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Rota do Peixe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480720" cy="52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3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1188" y="548680"/>
            <a:ext cx="2736676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Rota da Fruta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393587" cy="52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67544" y="1484784"/>
            <a:ext cx="71287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u="sng" dirty="0" smtClean="0">
                <a:solidFill>
                  <a:schemeClr val="tx1"/>
                </a:solidFill>
              </a:rPr>
              <a:t>Açaí</a:t>
            </a:r>
            <a:endParaRPr lang="pt-BR" sz="2400" b="1" u="sng" dirty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Região Norte</a:t>
            </a:r>
            <a:endParaRPr lang="pt-BR" sz="2400" b="1" u="sng" dirty="0">
              <a:solidFill>
                <a:schemeClr val="tx1"/>
              </a:solidFill>
            </a:endParaRPr>
          </a:p>
          <a:p>
            <a:pPr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u="sng" dirty="0" smtClean="0">
                <a:solidFill>
                  <a:schemeClr val="tx1"/>
                </a:solidFill>
              </a:rPr>
              <a:t>Bovinocultura Leiteira</a:t>
            </a:r>
            <a:endParaRPr lang="pt-BR" sz="2400" b="1" u="sng" dirty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Região Sul</a:t>
            </a:r>
          </a:p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u="sng" dirty="0" err="1" smtClean="0">
                <a:solidFill>
                  <a:schemeClr val="tx1"/>
                </a:solidFill>
              </a:rPr>
              <a:t>Sóciobiodiversidade</a:t>
            </a:r>
            <a:r>
              <a:rPr lang="pt-BR" sz="2400" b="1" u="sng" dirty="0" smtClean="0">
                <a:solidFill>
                  <a:schemeClr val="tx1"/>
                </a:solidFill>
              </a:rPr>
              <a:t> </a:t>
            </a:r>
            <a:r>
              <a:rPr lang="pt-BR" sz="2400" b="1" u="sng" dirty="0">
                <a:solidFill>
                  <a:schemeClr val="tx1"/>
                </a:solidFill>
              </a:rPr>
              <a:t>do </a:t>
            </a:r>
            <a:r>
              <a:rPr lang="pt-BR" sz="2400" b="1" u="sng" dirty="0" smtClean="0">
                <a:solidFill>
                  <a:schemeClr val="tx1"/>
                </a:solidFill>
              </a:rPr>
              <a:t>Cerrado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Região Centro Oeste</a:t>
            </a:r>
          </a:p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u="sng" dirty="0" smtClean="0">
                <a:solidFill>
                  <a:schemeClr val="tx1"/>
                </a:solidFill>
              </a:rPr>
              <a:t>Fitoterápicos</a:t>
            </a:r>
            <a:endParaRPr lang="pt-BR" sz="2400" b="1" u="sng" dirty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Regiões Norte, Nordeste e Centro Oeste</a:t>
            </a:r>
            <a:endParaRPr lang="pt-BR" sz="2400" b="1" u="sng" dirty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endParaRPr lang="pt-BR" sz="2400" b="1" u="sng" dirty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endParaRPr lang="pt-BR" sz="2400" dirty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solidFill>
                <a:schemeClr val="tx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1188" y="548680"/>
            <a:ext cx="4680892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Cadeias em Articulação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653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5536" y="803204"/>
            <a:ext cx="4680892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 alcançados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78857"/>
              </p:ext>
            </p:extLst>
          </p:nvPr>
        </p:nvGraphicFramePr>
        <p:xfrm>
          <a:off x="10387013" y="1556792"/>
          <a:ext cx="208280" cy="366306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6630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31147"/>
              </p:ext>
            </p:extLst>
          </p:nvPr>
        </p:nvGraphicFramePr>
        <p:xfrm>
          <a:off x="395535" y="1772805"/>
          <a:ext cx="8280920" cy="439249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446153"/>
                <a:gridCol w="1863597"/>
                <a:gridCol w="1721127"/>
                <a:gridCol w="2250043"/>
              </a:tblGrid>
              <a:tr h="45664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Projetos 2012 - 2014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 </a:t>
                      </a:r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MI (R$)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de Projetos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de Beneficiários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9933"/>
                    </a:solidFill>
                  </a:tcPr>
                </a:tc>
              </a:tr>
              <a:tr h="43490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Rota do Cordeiro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27.406.524,93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5.880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490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Rota da Fruta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24.694.079,89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12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12.642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490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Rota do Mel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48.931.312,56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9.120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490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Rota do Peixe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36.976.077,56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28.280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490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Economia Criativa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6.514.091,86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13.763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490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 err="1">
                          <a:effectLst/>
                        </a:rPr>
                        <a:t>Mandiocultura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25.422.049,86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5.560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490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REPALMA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28.821.858,86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4.416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66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Diversos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90.323.038,33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54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23.541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490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 smtClean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289.089.033,85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108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103.202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05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802507"/>
            <a:ext cx="67722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11188" y="836712"/>
            <a:ext cx="4464868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Momento da Propaganda: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3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611188" y="1628800"/>
            <a:ext cx="817341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Para estar junto não é preciso estar perto, e sim do lado de dentro.</a:t>
            </a:r>
          </a:p>
          <a:p>
            <a:r>
              <a:rPr lang="pt-BR" i="1" dirty="0">
                <a:hlinkClick r:id="rId2"/>
              </a:rPr>
              <a:t>Leonardo da </a:t>
            </a:r>
            <a:r>
              <a:rPr lang="pt-BR" i="1" dirty="0" smtClean="0">
                <a:hlinkClick r:id="rId2"/>
              </a:rPr>
              <a:t>Vinci</a:t>
            </a:r>
            <a:endParaRPr lang="pt-BR" i="1" dirty="0" smtClean="0"/>
          </a:p>
          <a:p>
            <a:endParaRPr lang="pt-BR" i="1" dirty="0" smtClean="0"/>
          </a:p>
          <a:p>
            <a:r>
              <a:rPr lang="pt-BR" dirty="0"/>
              <a:t>Unir-se é um bom começo, manter a união é um progresso e trabalhar em conjunto é a vitória</a:t>
            </a:r>
          </a:p>
          <a:p>
            <a:r>
              <a:rPr lang="pt-BR" i="1" dirty="0">
                <a:hlinkClick r:id="rId3"/>
              </a:rPr>
              <a:t>Henry Ford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208639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Muito Obrigado!</a:t>
            </a:r>
          </a:p>
          <a:p>
            <a:endParaRPr lang="pt-BR" sz="4800" b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4333745"/>
            <a:ext cx="77768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Marcos Carvalho de Sant’Ana (Rochinha)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Arial" pitchFamily="34" charset="0"/>
              </a:rPr>
              <a:t>marcos.carvalho@integracao.gov.br</a:t>
            </a:r>
            <a:endParaRPr kumimoji="0" lang="pt-B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Coordenador</a:t>
            </a:r>
            <a:r>
              <a:rPr kumimoji="0" lang="pt-BR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 Geral de </a:t>
            </a:r>
            <a:r>
              <a:rPr lang="pt-BR" sz="1400" dirty="0">
                <a:latin typeface="Arial" pitchFamily="34" charset="0"/>
                <a:ea typeface="Calibri" pitchFamily="34" charset="0"/>
              </a:rPr>
              <a:t>Programas Sub-regionais</a:t>
            </a:r>
            <a:endParaRPr kumimoji="0" lang="pt-B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Ministério da Integração Nacional</a:t>
            </a:r>
            <a:endParaRPr kumimoji="0" lang="pt-B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Secretaria de Desenvolvimento Regional</a:t>
            </a:r>
          </a:p>
          <a:p>
            <a:pPr algn="ctr" eaLnBrk="0" hangingPunct="0"/>
            <a:r>
              <a:rPr lang="pt-BR" sz="1400" dirty="0">
                <a:latin typeface="Arial" pitchFamily="34" charset="0"/>
                <a:ea typeface="Calibri" pitchFamily="34" charset="0"/>
              </a:rPr>
              <a:t>http://www.integracao.gov.br/web/guest/desenvolvimento-regional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effectLst/>
                <a:latin typeface="Wingdings" pitchFamily="2" charset="2"/>
                <a:ea typeface="Calibri" pitchFamily="34" charset="0"/>
              </a:rPr>
              <a:t>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: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61-2034-5938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 / 61-9963-9035</a:t>
            </a:r>
            <a:endParaRPr kumimoji="0" lang="pt-B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96752"/>
            <a:ext cx="2910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2575" eaLnBrk="0" hangingPunct="0">
              <a:spcBef>
                <a:spcPts val="600"/>
              </a:spcBef>
              <a:spcAft>
                <a:spcPts val="400"/>
              </a:spcAft>
              <a:buClr>
                <a:srgbClr val="00B050"/>
              </a:buClr>
            </a:pPr>
            <a:r>
              <a:rPr lang="pt-BR" sz="2800" b="1" dirty="0" smtClean="0">
                <a:latin typeface="+mn-lt"/>
              </a:rPr>
              <a:t>1. Convergência </a:t>
            </a:r>
            <a:endParaRPr lang="pt-BR" sz="2800" b="1" dirty="0">
              <a:latin typeface="+mn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4" y="548481"/>
            <a:ext cx="4464868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Objetivos da PNDR: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698" y="1844824"/>
            <a:ext cx="536999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220072" y="1429326"/>
            <a:ext cx="216024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100" b="1" dirty="0" err="1"/>
              <a:t>RDPc</a:t>
            </a:r>
            <a:r>
              <a:rPr lang="pt-BR" sz="2100" b="1" dirty="0"/>
              <a:t> x Var </a:t>
            </a:r>
            <a:r>
              <a:rPr lang="pt-BR" sz="2100" b="1" dirty="0" smtClean="0"/>
              <a:t>PIB</a:t>
            </a:r>
            <a:endParaRPr lang="pt-BR" sz="2100" b="1" dirty="0"/>
          </a:p>
        </p:txBody>
      </p:sp>
    </p:spTree>
    <p:extLst>
      <p:ext uri="{BB962C8B-B14F-4D97-AF65-F5344CB8AC3E}">
        <p14:creationId xmlns:p14="http://schemas.microsoft.com/office/powerpoint/2010/main" val="33050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0108" y="764505"/>
            <a:ext cx="2952700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PNDR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997839"/>
            <a:ext cx="7992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Objetivo </a:t>
            </a:r>
            <a:r>
              <a:rPr lang="pt-BR" sz="2400" b="1" dirty="0"/>
              <a:t>2 – Competitividade regional e geração de emprego e </a:t>
            </a:r>
            <a:r>
              <a:rPr lang="pt-BR" sz="2400" b="1" dirty="0" smtClean="0"/>
              <a:t>renda</a:t>
            </a:r>
          </a:p>
          <a:p>
            <a:pPr algn="ctr"/>
            <a:endParaRPr lang="pt-BR" sz="2400" dirty="0"/>
          </a:p>
          <a:p>
            <a:pPr algn="just"/>
            <a:r>
              <a:rPr lang="pt-BR" sz="2400" dirty="0"/>
              <a:t>Garantir a competitividade regional e a geração de emprego e renda em regiões que apresentam declínio populacional e elevadas taxas de emigração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2749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96752"/>
            <a:ext cx="85692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2575" eaLnBrk="0" hangingPunct="0">
              <a:spcBef>
                <a:spcPts val="600"/>
              </a:spcBef>
              <a:spcAft>
                <a:spcPts val="400"/>
              </a:spcAft>
              <a:buClr>
                <a:srgbClr val="00B050"/>
              </a:buClr>
            </a:pPr>
            <a:r>
              <a:rPr lang="pt-BR" sz="2600" b="1" dirty="0" smtClean="0">
                <a:latin typeface="+mn-lt"/>
              </a:rPr>
              <a:t>2. </a:t>
            </a:r>
            <a:r>
              <a:rPr lang="pt-BR" sz="2600" b="1" dirty="0">
                <a:latin typeface="+mn-lt"/>
              </a:rPr>
              <a:t>Competitividade regional e geração de emprego e </a:t>
            </a:r>
            <a:r>
              <a:rPr lang="pt-BR" sz="2600" b="1" dirty="0" smtClean="0">
                <a:latin typeface="+mn-lt"/>
              </a:rPr>
              <a:t>renda</a:t>
            </a:r>
            <a:endParaRPr lang="pt-BR" sz="2600" b="1" dirty="0">
              <a:latin typeface="+mn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4" y="548481"/>
            <a:ext cx="4464868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Objetivos da PNDR: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6192688" cy="4680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4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0108" y="764505"/>
            <a:ext cx="2952700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PNDR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997839"/>
            <a:ext cx="7992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Objetivo 3 – Agregação de Valor e Diversificação </a:t>
            </a:r>
            <a:r>
              <a:rPr lang="pt-BR" sz="2400" b="1" dirty="0" smtClean="0"/>
              <a:t>Econômica</a:t>
            </a:r>
          </a:p>
          <a:p>
            <a:pPr algn="ctr"/>
            <a:endParaRPr lang="pt-BR" sz="2400" dirty="0"/>
          </a:p>
          <a:p>
            <a:pPr algn="just"/>
            <a:r>
              <a:rPr lang="pt-BR" sz="2400" dirty="0"/>
              <a:t>Promover agregação de valor e diversificação econômica em regiões com forte especialização na produção de commodities agrícolas ou </a:t>
            </a:r>
            <a:r>
              <a:rPr lang="pt-BR" sz="2400" dirty="0" smtClean="0"/>
              <a:t>minerais.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0183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96752"/>
            <a:ext cx="79181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2575" eaLnBrk="0" hangingPunct="0">
              <a:spcBef>
                <a:spcPts val="600"/>
              </a:spcBef>
              <a:spcAft>
                <a:spcPts val="400"/>
              </a:spcAft>
              <a:buClr>
                <a:srgbClr val="00B050"/>
              </a:buClr>
            </a:pPr>
            <a:r>
              <a:rPr lang="pt-BR" sz="2600" b="1" dirty="0" smtClean="0">
                <a:latin typeface="+mn-lt"/>
              </a:rPr>
              <a:t>3. </a:t>
            </a:r>
            <a:r>
              <a:rPr lang="pt-BR" sz="2400" b="1" dirty="0">
                <a:solidFill>
                  <a:srgbClr val="003300"/>
                </a:solidFill>
              </a:rPr>
              <a:t>Agregação  de Valor e Diversificação Econômica</a:t>
            </a:r>
            <a:endParaRPr lang="pt-BR" sz="2600" b="1" dirty="0">
              <a:latin typeface="+mn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4" y="548481"/>
            <a:ext cx="4464868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Objetivos da PNDR: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6192688" cy="434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1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0108" y="764505"/>
            <a:ext cx="2952700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PNDR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997839"/>
            <a:ext cx="79926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Objetivo 4 </a:t>
            </a:r>
            <a:r>
              <a:rPr lang="pt-BR" sz="2400" b="1" dirty="0" smtClean="0"/>
              <a:t>- Construção </a:t>
            </a:r>
            <a:r>
              <a:rPr lang="pt-BR" sz="2400" b="1" dirty="0"/>
              <a:t>de uma Rede de Cidades </a:t>
            </a:r>
            <a:r>
              <a:rPr lang="pt-BR" sz="2400" b="1" dirty="0" err="1" smtClean="0"/>
              <a:t>Policêntrica</a:t>
            </a:r>
            <a:endParaRPr lang="pt-BR" sz="2400" b="1" dirty="0" smtClean="0"/>
          </a:p>
          <a:p>
            <a:pPr algn="ctr"/>
            <a:endParaRPr lang="pt-BR" sz="2400" dirty="0"/>
          </a:p>
          <a:p>
            <a:pPr algn="just"/>
            <a:r>
              <a:rPr lang="pt-BR" sz="2400" dirty="0"/>
              <a:t>Consolidar uma rede de cidades </a:t>
            </a:r>
            <a:r>
              <a:rPr lang="pt-BR" sz="2400" dirty="0" err="1"/>
              <a:t>policêntrica</a:t>
            </a:r>
            <a:r>
              <a:rPr lang="pt-BR" sz="2400" dirty="0"/>
              <a:t>, que contribua para a desconcentração e interiorização do desenvolvimento das regiões e do País, fortalecendo centralidades em diferentes escalas geográficas. </a:t>
            </a:r>
          </a:p>
        </p:txBody>
      </p:sp>
    </p:spTree>
    <p:extLst>
      <p:ext uri="{BB962C8B-B14F-4D97-AF65-F5344CB8AC3E}">
        <p14:creationId xmlns:p14="http://schemas.microsoft.com/office/powerpoint/2010/main" val="117141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96752"/>
            <a:ext cx="79832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2575" eaLnBrk="0" hangingPunct="0">
              <a:spcBef>
                <a:spcPts val="600"/>
              </a:spcBef>
              <a:spcAft>
                <a:spcPts val="400"/>
              </a:spcAft>
              <a:buClr>
                <a:srgbClr val="00B050"/>
              </a:buClr>
            </a:pPr>
            <a:r>
              <a:rPr lang="pt-BR" sz="2600" b="1" dirty="0" smtClean="0">
                <a:latin typeface="+mn-lt"/>
              </a:rPr>
              <a:t>4. </a:t>
            </a:r>
            <a:r>
              <a:rPr lang="pt-BR" sz="2400" b="1" dirty="0"/>
              <a:t>Construção de uma rede de cidades </a:t>
            </a:r>
            <a:r>
              <a:rPr lang="pt-BR" sz="2400" b="1" dirty="0" err="1"/>
              <a:t>policêntrica</a:t>
            </a:r>
            <a:r>
              <a:rPr lang="pt-BR" sz="2400" b="1" dirty="0"/>
              <a:t> </a:t>
            </a:r>
            <a:endParaRPr lang="pt-BR" sz="2600" b="1" dirty="0">
              <a:latin typeface="+mn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4" y="548481"/>
            <a:ext cx="4464868" cy="576263"/>
          </a:xfrm>
          <a:prstGeom prst="homePlate">
            <a:avLst>
              <a:gd name="adj" fmla="val 196832"/>
            </a:avLst>
          </a:prstGeom>
          <a:solidFill>
            <a:srgbClr val="3B924E"/>
          </a:solidFill>
          <a:ln>
            <a:noFill/>
          </a:ln>
          <a:effectLst>
            <a:outerShdw dist="35921" dir="2700000" algn="ctr" rotWithShape="0">
              <a:srgbClr val="27343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Objetivos da PNDR: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18" y="1833212"/>
            <a:ext cx="5772230" cy="476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0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-0.08299 0.04792 -0.1658 0.09583 -0.20174 0.11968 C -0.23768 0.14352 -0.21285 0.14005 -0.21545 0.14259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757</Words>
  <Application>Microsoft Office PowerPoint</Application>
  <PresentationFormat>Apresentação na tela (4:3)</PresentationFormat>
  <Paragraphs>155</Paragraphs>
  <Slides>29</Slides>
  <Notes>1</Notes>
  <HiddenSlides>7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Ministério da Ciência e Tecnologia - MCT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Rede Local do MCT - SEDE</dc:creator>
  <cp:lastModifiedBy>Moisés</cp:lastModifiedBy>
  <cp:revision>107</cp:revision>
  <dcterms:created xsi:type="dcterms:W3CDTF">2011-04-18T13:38:51Z</dcterms:created>
  <dcterms:modified xsi:type="dcterms:W3CDTF">2014-11-07T13:32:30Z</dcterms:modified>
</cp:coreProperties>
</file>