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61" r:id="rId4"/>
    <p:sldId id="262" r:id="rId5"/>
    <p:sldId id="259" r:id="rId6"/>
    <p:sldId id="263" r:id="rId7"/>
    <p:sldId id="260" r:id="rId8"/>
    <p:sldId id="264" r:id="rId9"/>
    <p:sldId id="265" r:id="rId10"/>
    <p:sldId id="266" r:id="rId11"/>
    <p:sldId id="267" r:id="rId12"/>
    <p:sldId id="270" r:id="rId13"/>
    <p:sldId id="269" r:id="rId14"/>
    <p:sldId id="268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5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B3A8-D805-495F-A685-CB53284FB155}" type="datetimeFigureOut">
              <a:rPr lang="pt-BR" smtClean="0"/>
              <a:pPr/>
              <a:t>07/11/2014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C069-2426-448B-B325-EECE36088C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B3A8-D805-495F-A685-CB53284FB155}" type="datetimeFigureOut">
              <a:rPr lang="pt-BR" smtClean="0"/>
              <a:pPr/>
              <a:t>07/11/2014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C069-2426-448B-B325-EECE36088C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B3A8-D805-495F-A685-CB53284FB155}" type="datetimeFigureOut">
              <a:rPr lang="pt-BR" smtClean="0"/>
              <a:pPr/>
              <a:t>07/11/2014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C069-2426-448B-B325-EECE36088C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B3A8-D805-495F-A685-CB53284FB155}" type="datetimeFigureOut">
              <a:rPr lang="pt-BR" smtClean="0"/>
              <a:pPr/>
              <a:t>07/11/2014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C069-2426-448B-B325-EECE36088C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B3A8-D805-495F-A685-CB53284FB155}" type="datetimeFigureOut">
              <a:rPr lang="pt-BR" smtClean="0"/>
              <a:pPr/>
              <a:t>07/11/2014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C069-2426-448B-B325-EECE36088C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B3A8-D805-495F-A685-CB53284FB155}" type="datetimeFigureOut">
              <a:rPr lang="pt-BR" smtClean="0"/>
              <a:pPr/>
              <a:t>07/11/2014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C069-2426-448B-B325-EECE36088C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B3A8-D805-495F-A685-CB53284FB155}" type="datetimeFigureOut">
              <a:rPr lang="pt-BR" smtClean="0"/>
              <a:pPr/>
              <a:t>07/11/2014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C069-2426-448B-B325-EECE36088C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B3A8-D805-495F-A685-CB53284FB155}" type="datetimeFigureOut">
              <a:rPr lang="pt-BR" smtClean="0"/>
              <a:pPr/>
              <a:t>07/11/2014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C069-2426-448B-B325-EECE36088C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B3A8-D805-495F-A685-CB53284FB155}" type="datetimeFigureOut">
              <a:rPr lang="pt-BR" smtClean="0"/>
              <a:pPr/>
              <a:t>07/11/2014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C069-2426-448B-B325-EECE36088C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B3A8-D805-495F-A685-CB53284FB155}" type="datetimeFigureOut">
              <a:rPr lang="pt-BR" smtClean="0"/>
              <a:pPr/>
              <a:t>07/11/2014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C069-2426-448B-B325-EECE36088C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B3A8-D805-495F-A685-CB53284FB155}" type="datetimeFigureOut">
              <a:rPr lang="pt-BR" smtClean="0"/>
              <a:pPr/>
              <a:t>07/11/2014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C069-2426-448B-B325-EECE36088C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3B3A8-D805-495F-A685-CB53284FB155}" type="datetimeFigureOut">
              <a:rPr lang="pt-BR" smtClean="0"/>
              <a:pPr/>
              <a:t>07/11/2014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AC069-2426-448B-B325-EECE36088C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Planilha_do_Microsoft_Office_Excel_97-20031.xls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4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prensa02\Desktop\dado-castello-branco-tecido-pt-naomi-3275-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tângulo 4"/>
          <p:cNvSpPr/>
          <p:nvPr/>
        </p:nvSpPr>
        <p:spPr>
          <a:xfrm>
            <a:off x="755576" y="1772816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i="1" dirty="0" smtClean="0"/>
              <a:t>Modelos </a:t>
            </a:r>
            <a:r>
              <a:rPr lang="pt-BR" sz="5000" i="1" dirty="0"/>
              <a:t>de Comercialização do </a:t>
            </a:r>
            <a:r>
              <a:rPr lang="pt-BR" sz="5000" i="1" dirty="0" err="1" smtClean="0"/>
              <a:t>Polo</a:t>
            </a:r>
            <a:r>
              <a:rPr lang="pt-BR" sz="5000" i="1" dirty="0" smtClean="0"/>
              <a:t> </a:t>
            </a:r>
            <a:r>
              <a:rPr lang="pt-BR" sz="5000" i="1" dirty="0"/>
              <a:t>de Confecções</a:t>
            </a:r>
          </a:p>
          <a:p>
            <a:pPr algn="ctr"/>
            <a:r>
              <a:rPr lang="pt-BR" sz="5000" i="1" dirty="0" smtClean="0"/>
              <a:t>do Agreste</a:t>
            </a:r>
          </a:p>
          <a:p>
            <a:pPr algn="ctr"/>
            <a:endParaRPr lang="pt-BR" sz="3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404664"/>
            <a:ext cx="8598829" cy="2554545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t-BR" sz="3500" b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Modelo 4 – </a:t>
            </a:r>
            <a:r>
              <a:rPr lang="pt-BR" sz="3000" b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Rodada de Negócios da Moda</a:t>
            </a:r>
          </a:p>
          <a:p>
            <a:r>
              <a:rPr lang="pt-BR" sz="3000" b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Pernambucana: Um modelo inovador e ativo</a:t>
            </a:r>
          </a:p>
          <a:p>
            <a:r>
              <a:rPr lang="pt-BR" sz="3000" b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de vendas</a:t>
            </a:r>
          </a:p>
          <a:p>
            <a:endParaRPr lang="pt-BR" sz="3300" b="1" dirty="0" smtClean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endParaRPr lang="pt-BR" sz="3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  <p:pic>
        <p:nvPicPr>
          <p:cNvPr id="6" name="Picture 5" descr="C:\Users\imprensa02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4465" y="0"/>
            <a:ext cx="719535" cy="6858000"/>
          </a:xfrm>
          <a:prstGeom prst="rect">
            <a:avLst/>
          </a:prstGeom>
          <a:noFill/>
        </p:spPr>
      </p:pic>
      <p:pic>
        <p:nvPicPr>
          <p:cNvPr id="7" name="Picture 6" descr="C:\Users\imprensa02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3296"/>
            <a:ext cx="8460432" cy="764704"/>
          </a:xfrm>
          <a:prstGeom prst="rect">
            <a:avLst/>
          </a:prstGeom>
          <a:noFill/>
        </p:spPr>
      </p:pic>
      <p:pic>
        <p:nvPicPr>
          <p:cNvPr id="8" name="Picture 4" descr="C:\Users\imprensa02\Desktop\ACIC - Marketing\Logos ACIC\AC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301208"/>
            <a:ext cx="1080120" cy="1300191"/>
          </a:xfrm>
          <a:prstGeom prst="rect">
            <a:avLst/>
          </a:prstGeom>
          <a:noFill/>
        </p:spPr>
      </p:pic>
      <p:pic>
        <p:nvPicPr>
          <p:cNvPr id="9218" name="Picture 2" descr="C:\Users\imprensa02\Desktop\18a-Rodada-de-Negócios-Primavera-Verão-2015-Balanço-6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412776"/>
            <a:ext cx="4244513" cy="2612008"/>
          </a:xfrm>
          <a:prstGeom prst="rect">
            <a:avLst/>
          </a:prstGeom>
          <a:noFill/>
        </p:spPr>
      </p:pic>
      <p:pic>
        <p:nvPicPr>
          <p:cNvPr id="9219" name="Picture 3" descr="K:\MARKETING\Marketing\Fotos Eventos_Palestras_Cursos ACIC\Rodada de Negócios da Moda Pernambucana\18ª Rodada de Negócios\Baixa Resolução\IMG_0511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916832"/>
            <a:ext cx="4104457" cy="2736304"/>
          </a:xfrm>
          <a:prstGeom prst="rect">
            <a:avLst/>
          </a:prstGeom>
          <a:noFill/>
        </p:spPr>
      </p:pic>
      <p:pic>
        <p:nvPicPr>
          <p:cNvPr id="9220" name="Picture 4" descr="K:\MARKETING\Marketing\Fotos Eventos_Palestras_Cursos ACIC\Rodada de Negócios da Moda Pernambucana\18ª Rodada de Negócios\Baixa Resolução\IMG_0416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3501008"/>
            <a:ext cx="4940170" cy="2577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imprensa02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4465" y="0"/>
            <a:ext cx="719535" cy="6858000"/>
          </a:xfrm>
          <a:prstGeom prst="rect">
            <a:avLst/>
          </a:prstGeom>
          <a:noFill/>
        </p:spPr>
      </p:pic>
      <p:pic>
        <p:nvPicPr>
          <p:cNvPr id="5" name="Picture 6" descr="C:\Users\imprensa02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3296"/>
            <a:ext cx="8460432" cy="764704"/>
          </a:xfrm>
          <a:prstGeom prst="rect">
            <a:avLst/>
          </a:prstGeom>
          <a:noFill/>
        </p:spPr>
      </p:pic>
      <p:pic>
        <p:nvPicPr>
          <p:cNvPr id="6" name="Picture 4" descr="C:\Users\imprensa02\Desktop\ACIC - Marketing\Logos ACIC\AC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301208"/>
            <a:ext cx="1080120" cy="1300191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251520" y="548680"/>
            <a:ext cx="813690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9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9512" y="476672"/>
            <a:ext cx="820891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3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Rodada de Negócios da Moda Pernambucana</a:t>
            </a:r>
          </a:p>
          <a:p>
            <a:endParaRPr lang="pt-BR" sz="28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pt-BR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As Rodadas de Negócios da Moda Pernambucana são expoentes de bons negócios para as empresas que participam do projeto. Um trabalho de profissionalização, pesquisa e gestão que faz as empresas participantes se colocarem no mercado de maneira adequada, criando fidelidade para os compradores. Além de movimentar a economia local do </a:t>
            </a:r>
            <a:r>
              <a:rPr lang="pt-BR" sz="28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Polo</a:t>
            </a:r>
            <a:r>
              <a:rPr lang="pt-BR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de Confecções do Agreste, as rodadas tem como objetivo inserir no cenário nacional de moda, o que é produzido em Pernambuco.</a:t>
            </a:r>
            <a:endParaRPr lang="pt-BR" sz="2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1196752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 18ª edição recebeu novos compradores de todas as partes do Brasil, como região Sul e Sudeste – com muitos compradores do interior de São Paulo e regiões serranas e dos lagos do Rio de Janeiro, além de Espírito Santo -, Centro-Oeste, Norte e Nordeste, como Bahia, Ceará e Piauí regiões que, cada vez mais, procuram o </a:t>
            </a:r>
            <a:r>
              <a:rPr lang="pt-BR" sz="28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polo</a:t>
            </a:r>
            <a:r>
              <a:rPr lang="pt-BR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em busca de seus produtos têxteis.</a:t>
            </a:r>
            <a:endParaRPr lang="pt-BR" sz="2800" dirty="0"/>
          </a:p>
        </p:txBody>
      </p:sp>
      <p:pic>
        <p:nvPicPr>
          <p:cNvPr id="5" name="Picture 5" descr="C:\Users\imprensa02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4465" y="0"/>
            <a:ext cx="719535" cy="6858000"/>
          </a:xfrm>
          <a:prstGeom prst="rect">
            <a:avLst/>
          </a:prstGeom>
          <a:noFill/>
        </p:spPr>
      </p:pic>
      <p:pic>
        <p:nvPicPr>
          <p:cNvPr id="6" name="Picture 6" descr="C:\Users\imprensa02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3296"/>
            <a:ext cx="8460432" cy="764704"/>
          </a:xfrm>
          <a:prstGeom prst="rect">
            <a:avLst/>
          </a:prstGeom>
          <a:noFill/>
        </p:spPr>
      </p:pic>
      <p:pic>
        <p:nvPicPr>
          <p:cNvPr id="7" name="Picture 4" descr="C:\Users\imprensa02\Desktop\ACIC - Marketing\Logos ACIC\AC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301208"/>
            <a:ext cx="1080120" cy="1300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imprensa02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4465" y="0"/>
            <a:ext cx="719535" cy="6858000"/>
          </a:xfrm>
          <a:prstGeom prst="rect">
            <a:avLst/>
          </a:prstGeom>
          <a:noFill/>
        </p:spPr>
      </p:pic>
      <p:pic>
        <p:nvPicPr>
          <p:cNvPr id="5" name="Picture 6" descr="C:\Users\imprensa02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3296"/>
            <a:ext cx="8460432" cy="764704"/>
          </a:xfrm>
          <a:prstGeom prst="rect">
            <a:avLst/>
          </a:prstGeom>
          <a:noFill/>
        </p:spPr>
      </p:pic>
      <p:pic>
        <p:nvPicPr>
          <p:cNvPr id="6" name="Picture 4" descr="C:\Users\imprensa02\Desktop\ACIC - Marketing\Logos ACIC\AC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5301208"/>
            <a:ext cx="1080120" cy="1300191"/>
          </a:xfrm>
          <a:prstGeom prst="rect">
            <a:avLst/>
          </a:prstGeom>
          <a:noFill/>
        </p:spPr>
      </p:pic>
      <p:graphicFrame>
        <p:nvGraphicFramePr>
          <p:cNvPr id="11266" name="Gráfico 2"/>
          <p:cNvGraphicFramePr>
            <a:graphicFrameLocks/>
          </p:cNvGraphicFramePr>
          <p:nvPr/>
        </p:nvGraphicFramePr>
        <p:xfrm>
          <a:off x="251520" y="908720"/>
          <a:ext cx="7560840" cy="4968551"/>
        </p:xfrm>
        <a:graphic>
          <a:graphicData uri="http://schemas.openxmlformats.org/presentationml/2006/ole">
            <p:oleObj spid="_x0000_s11266" name="Gráfico" r:id="rId6" imgW="7877057" imgH="5067360" progId="Excel.Sheet.8">
              <p:embed/>
            </p:oleObj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23528" y="260648"/>
            <a:ext cx="60299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% VENDAS POR SEGMENTO</a:t>
            </a:r>
            <a:endParaRPr lang="pt-BR" altLang="pt-BR" sz="40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endParaRPr lang="pt-BR" sz="3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mprensa02\Desktop\dado-castello-branco-tecido-pt-naomi-3275-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tângulo 5"/>
          <p:cNvSpPr/>
          <p:nvPr/>
        </p:nvSpPr>
        <p:spPr>
          <a:xfrm>
            <a:off x="683568" y="836712"/>
            <a:ext cx="7776864" cy="4032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>
                <a:solidFill>
                  <a:schemeClr val="tx1"/>
                </a:solidFill>
              </a:rPr>
              <a:t>ACIC - </a:t>
            </a:r>
            <a:r>
              <a:rPr lang="pt-BR" sz="2500" b="1" dirty="0" smtClean="0">
                <a:solidFill>
                  <a:schemeClr val="tx1"/>
                </a:solidFill>
              </a:rPr>
              <a:t>Associação Comercial e Empresarial de Caruaru</a:t>
            </a:r>
            <a:endParaRPr lang="pt-BR" sz="3000" dirty="0" smtClean="0">
              <a:solidFill>
                <a:schemeClr val="tx1"/>
              </a:solidFill>
            </a:endParaRPr>
          </a:p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Fone (81) 3721-2725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http://acic-caruaru.com.br/</a:t>
            </a:r>
          </a:p>
        </p:txBody>
      </p:sp>
      <p:pic>
        <p:nvPicPr>
          <p:cNvPr id="10242" name="Picture 2" descr="C:\Users\imprensa02\Desktop\Facebook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77072"/>
            <a:ext cx="792088" cy="792088"/>
          </a:xfrm>
          <a:prstGeom prst="rect">
            <a:avLst/>
          </a:prstGeom>
          <a:noFill/>
        </p:spPr>
      </p:pic>
      <p:pic>
        <p:nvPicPr>
          <p:cNvPr id="10243" name="Picture 3" descr="C:\Users\imprensa02\Desktop\instagr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145756"/>
            <a:ext cx="723404" cy="723404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1835696" y="4293096"/>
            <a:ext cx="5053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Acic Caruaru                                     </a:t>
            </a:r>
            <a:r>
              <a:rPr lang="pt-BR" sz="2000" b="1" dirty="0" err="1" smtClean="0"/>
              <a:t>aciccaruaru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9512" y="404664"/>
            <a:ext cx="8345554" cy="1092607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t-BR" sz="3500" b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Modelo 1 - </a:t>
            </a:r>
            <a:r>
              <a:rPr lang="pt-BR" sz="3400" b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Feiras livres- Venda passiva</a:t>
            </a:r>
          </a:p>
          <a:p>
            <a:endParaRPr lang="pt-BR" sz="3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51520" y="1700808"/>
            <a:ext cx="63019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Feira </a:t>
            </a:r>
            <a:r>
              <a:rPr lang="pt-BR" sz="3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de Caruaru – Parque 18 de </a:t>
            </a:r>
            <a:r>
              <a:rPr lang="pt-BR" sz="3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Maio</a:t>
            </a:r>
            <a:endParaRPr lang="pt-BR" sz="3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053" name="Picture 5" descr="C:\Users\imprensa02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4465" y="0"/>
            <a:ext cx="719535" cy="6858000"/>
          </a:xfrm>
          <a:prstGeom prst="rect">
            <a:avLst/>
          </a:prstGeom>
          <a:noFill/>
        </p:spPr>
      </p:pic>
      <p:pic>
        <p:nvPicPr>
          <p:cNvPr id="2054" name="Picture 6" descr="C:\Users\imprensa02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3296"/>
            <a:ext cx="8460432" cy="764704"/>
          </a:xfrm>
          <a:prstGeom prst="rect">
            <a:avLst/>
          </a:prstGeom>
          <a:noFill/>
        </p:spPr>
      </p:pic>
      <p:pic>
        <p:nvPicPr>
          <p:cNvPr id="14" name="Picture 4" descr="C:\Users\imprensa02\Desktop\ACIC - Marketing\Logos ACIC\AC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301208"/>
            <a:ext cx="1080120" cy="1300191"/>
          </a:xfrm>
          <a:prstGeom prst="rect">
            <a:avLst/>
          </a:prstGeom>
          <a:noFill/>
        </p:spPr>
      </p:pic>
      <p:pic>
        <p:nvPicPr>
          <p:cNvPr id="2055" name="Picture 7" descr="C:\Users\imprensa02\Desktop\feira da sulanca de caruar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396766"/>
            <a:ext cx="5322118" cy="3552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700808"/>
            <a:ext cx="63072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Feira </a:t>
            </a:r>
            <a:r>
              <a:rPr lang="pt-BR" sz="3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de </a:t>
            </a:r>
            <a:r>
              <a:rPr lang="pt-BR" sz="30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Toritama</a:t>
            </a:r>
            <a:r>
              <a:rPr lang="pt-BR" sz="3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pt-BR" sz="3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– Parque </a:t>
            </a:r>
            <a:r>
              <a:rPr lang="pt-BR" sz="3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das Feiras </a:t>
            </a:r>
            <a:endParaRPr lang="pt-BR" altLang="pt-BR" sz="3200" b="1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4099" name="Picture 3" descr="C:\Users\imprensa02\Desktop\ParquedasFeirasShopping-Toritama-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48880"/>
            <a:ext cx="6218715" cy="3528392"/>
          </a:xfrm>
          <a:prstGeom prst="rect">
            <a:avLst/>
          </a:prstGeom>
          <a:noFill/>
        </p:spPr>
      </p:pic>
      <p:pic>
        <p:nvPicPr>
          <p:cNvPr id="7" name="Picture 5" descr="C:\Users\imprensa02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4465" y="0"/>
            <a:ext cx="719535" cy="6858000"/>
          </a:xfrm>
          <a:prstGeom prst="rect">
            <a:avLst/>
          </a:prstGeom>
          <a:noFill/>
        </p:spPr>
      </p:pic>
      <p:pic>
        <p:nvPicPr>
          <p:cNvPr id="8" name="Picture 6" descr="C:\Users\imprensa02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3296"/>
            <a:ext cx="8460432" cy="764704"/>
          </a:xfrm>
          <a:prstGeom prst="rect">
            <a:avLst/>
          </a:prstGeom>
          <a:noFill/>
        </p:spPr>
      </p:pic>
      <p:pic>
        <p:nvPicPr>
          <p:cNvPr id="9" name="Picture 4" descr="C:\Users\imprensa02\Desktop\ACIC - Marketing\Logos ACIC\AC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5301208"/>
            <a:ext cx="1080120" cy="1300191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179512" y="404664"/>
            <a:ext cx="8334333" cy="630942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t-BR" sz="3500" b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Modelo 1 -</a:t>
            </a:r>
            <a:r>
              <a:rPr lang="pt-BR" sz="3200" b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pt-BR" sz="3400" b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Feiras livres- Venda passiva</a:t>
            </a:r>
            <a:endParaRPr lang="pt-BR" sz="3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404664"/>
            <a:ext cx="7983083" cy="630942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t-BR" sz="3500" b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Modelo 1 -</a:t>
            </a:r>
            <a:r>
              <a:rPr lang="pt-BR" sz="3200" b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Feiras livres- Venda passiva</a:t>
            </a:r>
            <a:endParaRPr lang="pt-BR" sz="3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  <p:pic>
        <p:nvPicPr>
          <p:cNvPr id="5" name="Picture 5" descr="C:\Users\imprensa02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4465" y="0"/>
            <a:ext cx="719535" cy="6858000"/>
          </a:xfrm>
          <a:prstGeom prst="rect">
            <a:avLst/>
          </a:prstGeom>
          <a:noFill/>
        </p:spPr>
      </p:pic>
      <p:pic>
        <p:nvPicPr>
          <p:cNvPr id="6" name="Picture 6" descr="C:\Users\imprensa02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3296"/>
            <a:ext cx="8460432" cy="764704"/>
          </a:xfrm>
          <a:prstGeom prst="rect">
            <a:avLst/>
          </a:prstGeom>
          <a:noFill/>
        </p:spPr>
      </p:pic>
      <p:pic>
        <p:nvPicPr>
          <p:cNvPr id="7" name="Picture 4" descr="C:\Users\imprensa02\Desktop\ACIC - Marketing\Logos ACIC\AC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301208"/>
            <a:ext cx="1080120" cy="1300191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107504" y="1700808"/>
            <a:ext cx="81349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Feira </a:t>
            </a:r>
            <a:r>
              <a:rPr lang="pt-BR" sz="3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de </a:t>
            </a:r>
            <a:r>
              <a:rPr lang="pt-BR" sz="3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Santa Cruz do Capibaribe </a:t>
            </a:r>
            <a:r>
              <a:rPr lang="pt-BR" sz="3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– </a:t>
            </a:r>
            <a:r>
              <a:rPr lang="pt-BR" sz="3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Moda Center</a:t>
            </a:r>
            <a:endParaRPr lang="pt-BR" sz="3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122" name="Picture 2" descr="C:\Users\imprensa02\Desktop\ModaCenterSantaCruz-VistaAérea-FachadaEstacionamen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276872"/>
            <a:ext cx="5616624" cy="3746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imprensa02\Desktop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1"/>
            <a:ext cx="9144000" cy="720080"/>
          </a:xfrm>
          <a:prstGeom prst="rect">
            <a:avLst/>
          </a:prstGeom>
          <a:noFill/>
        </p:spPr>
      </p:pic>
      <p:pic>
        <p:nvPicPr>
          <p:cNvPr id="8" name="Picture 5" descr="C:\Users\imprensa02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4465" y="0"/>
            <a:ext cx="719535" cy="6858000"/>
          </a:xfrm>
          <a:prstGeom prst="rect">
            <a:avLst/>
          </a:prstGeom>
          <a:noFill/>
        </p:spPr>
      </p:pic>
      <p:pic>
        <p:nvPicPr>
          <p:cNvPr id="9" name="Picture 6" descr="C:\Users\imprensa02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3296"/>
            <a:ext cx="8460432" cy="764704"/>
          </a:xfrm>
          <a:prstGeom prst="rect">
            <a:avLst/>
          </a:prstGeom>
          <a:noFill/>
        </p:spPr>
      </p:pic>
      <p:pic>
        <p:nvPicPr>
          <p:cNvPr id="10" name="Picture 4" descr="C:\Users\imprensa02\Desktop\ACIC - Marketing\Logos ACIC\AC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5301208"/>
            <a:ext cx="1080120" cy="1300191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251520" y="548680"/>
            <a:ext cx="8136904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5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Principal atrativo:</a:t>
            </a:r>
          </a:p>
          <a:p>
            <a:endParaRPr lang="pt-BR" sz="29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pt-BR" sz="29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Diversificação de produtos, de moda íntima a moda casual, desde o jeans a malharia.</a:t>
            </a:r>
          </a:p>
          <a:p>
            <a:r>
              <a:rPr lang="pt-BR" sz="29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Nas segundas-feiras, nas três cidades, existe aproximadamente 25 mil pontos de vendas e a comercialização é feita em atacado e varejo.</a:t>
            </a:r>
            <a:endParaRPr lang="pt-BR" sz="29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074" name="Picture 2" descr="C:\Users\imprensa02\Desktop\23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838" y="3933057"/>
            <a:ext cx="3115050" cy="2002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tângulo 12"/>
          <p:cNvSpPr/>
          <p:nvPr/>
        </p:nvSpPr>
        <p:spPr>
          <a:xfrm>
            <a:off x="3635896" y="4077072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“85% dos confeccionistas adquirem</a:t>
            </a:r>
          </a:p>
          <a:p>
            <a:r>
              <a:rPr lang="pt-BR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os insumos têxteis em empresas </a:t>
            </a:r>
          </a:p>
          <a:p>
            <a:r>
              <a:rPr lang="pt-BR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atacadistas da região”</a:t>
            </a:r>
          </a:p>
          <a:p>
            <a:r>
              <a:rPr lang="pt-BR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                      Fonte: SEBRAE</a:t>
            </a:r>
            <a:endParaRPr lang="pt-BR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mprensa02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92" y="0"/>
            <a:ext cx="7683868" cy="6093296"/>
          </a:xfrm>
          <a:prstGeom prst="rect">
            <a:avLst/>
          </a:prstGeom>
          <a:noFill/>
        </p:spPr>
      </p:pic>
      <p:pic>
        <p:nvPicPr>
          <p:cNvPr id="5" name="Picture 5" descr="C:\Users\imprensa02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4465" y="0"/>
            <a:ext cx="719535" cy="6858000"/>
          </a:xfrm>
          <a:prstGeom prst="rect">
            <a:avLst/>
          </a:prstGeom>
          <a:noFill/>
        </p:spPr>
      </p:pic>
      <p:pic>
        <p:nvPicPr>
          <p:cNvPr id="6" name="Picture 6" descr="C:\Users\imprensa02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3296"/>
            <a:ext cx="8460432" cy="764704"/>
          </a:xfrm>
          <a:prstGeom prst="rect">
            <a:avLst/>
          </a:prstGeom>
          <a:noFill/>
        </p:spPr>
      </p:pic>
      <p:pic>
        <p:nvPicPr>
          <p:cNvPr id="7" name="Picture 4" descr="C:\Users\imprensa02\Desktop\ACIC - Marketing\Logos ACIC\AC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5301208"/>
            <a:ext cx="1080120" cy="1300191"/>
          </a:xfrm>
          <a:prstGeom prst="rect">
            <a:avLst/>
          </a:prstGeom>
          <a:noFill/>
        </p:spPr>
      </p:pic>
      <p:pic>
        <p:nvPicPr>
          <p:cNvPr id="6147" name="Picture 3" descr="C:\Users\imprensa02\Desktop\p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30019" y="4365104"/>
            <a:ext cx="309533" cy="1543844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539552" y="4399944"/>
            <a:ext cx="14032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Norte</a:t>
            </a:r>
          </a:p>
          <a:p>
            <a:r>
              <a:rPr lang="pt-BR" dirty="0" smtClean="0"/>
              <a:t>Nordeste</a:t>
            </a:r>
          </a:p>
          <a:p>
            <a:r>
              <a:rPr lang="pt-BR" dirty="0" smtClean="0"/>
              <a:t>Centro-oeste</a:t>
            </a:r>
          </a:p>
          <a:p>
            <a:r>
              <a:rPr lang="pt-BR" dirty="0" smtClean="0"/>
              <a:t>Sudeste</a:t>
            </a:r>
          </a:p>
          <a:p>
            <a:r>
              <a:rPr lang="pt-BR" dirty="0" smtClean="0"/>
              <a:t>Sul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imprensa02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4465" y="0"/>
            <a:ext cx="719535" cy="6858000"/>
          </a:xfrm>
          <a:prstGeom prst="rect">
            <a:avLst/>
          </a:prstGeom>
          <a:noFill/>
        </p:spPr>
      </p:pic>
      <p:pic>
        <p:nvPicPr>
          <p:cNvPr id="5" name="Picture 6" descr="C:\Users\imprensa02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3296"/>
            <a:ext cx="8460432" cy="764704"/>
          </a:xfrm>
          <a:prstGeom prst="rect">
            <a:avLst/>
          </a:prstGeom>
          <a:noFill/>
        </p:spPr>
      </p:pic>
      <p:pic>
        <p:nvPicPr>
          <p:cNvPr id="6" name="Picture 4" descr="C:\Users\imprensa02\Desktop\ACIC - Marketing\Logos ACIC\AC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301208"/>
            <a:ext cx="1080120" cy="1300191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179512" y="404664"/>
            <a:ext cx="8544327" cy="2169825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t-BR" sz="3500" b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Modelo 2 – Lojas situadas no entorno</a:t>
            </a:r>
          </a:p>
          <a:p>
            <a:r>
              <a:rPr lang="pt-BR" sz="3500" b="1" dirty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d</a:t>
            </a:r>
            <a:r>
              <a:rPr lang="pt-BR" sz="3500" b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as feiras: </a:t>
            </a:r>
            <a:r>
              <a:rPr lang="pt-BR" sz="3300" b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distribuidores dos produtos</a:t>
            </a:r>
          </a:p>
          <a:p>
            <a:r>
              <a:rPr lang="pt-BR" sz="3300" b="1" dirty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n</a:t>
            </a:r>
            <a:r>
              <a:rPr lang="pt-BR" sz="3300" b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a região</a:t>
            </a:r>
          </a:p>
          <a:p>
            <a:endParaRPr lang="pt-BR" sz="3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  <p:pic>
        <p:nvPicPr>
          <p:cNvPr id="11" name="Picture 2" descr="C:\Users\imprensa02\Desktop\Sem títul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292623"/>
            <a:ext cx="8136231" cy="2720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imprensa02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4465" y="0"/>
            <a:ext cx="719535" cy="6858000"/>
          </a:xfrm>
          <a:prstGeom prst="rect">
            <a:avLst/>
          </a:prstGeom>
          <a:noFill/>
        </p:spPr>
      </p:pic>
      <p:pic>
        <p:nvPicPr>
          <p:cNvPr id="5" name="Picture 6" descr="C:\Users\imprensa02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3296"/>
            <a:ext cx="8460432" cy="764704"/>
          </a:xfrm>
          <a:prstGeom prst="rect">
            <a:avLst/>
          </a:prstGeom>
          <a:noFill/>
        </p:spPr>
      </p:pic>
      <p:pic>
        <p:nvPicPr>
          <p:cNvPr id="6" name="Picture 4" descr="C:\Users\imprensa02\Desktop\ACIC - Marketing\Logos ACIC\AC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301208"/>
            <a:ext cx="1080120" cy="1300191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79512" y="404664"/>
            <a:ext cx="8573181" cy="1600438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t-BR" sz="3500" b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Modelo 3 – </a:t>
            </a:r>
            <a:r>
              <a:rPr lang="pt-BR" sz="3400" b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Escritório de representação</a:t>
            </a:r>
          </a:p>
          <a:p>
            <a:endParaRPr lang="pt-BR" sz="3300" b="1" dirty="0" smtClean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endParaRPr lang="pt-BR" sz="3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1520" y="1983611"/>
            <a:ext cx="813690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9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Tem uma logística de atendimento a pequenas redes de lojas. A cidade de Santa Cruz do Capibaribe detém o maior número de escritórios, com cerca de 50 unidades. </a:t>
            </a:r>
            <a:endParaRPr lang="pt-BR" sz="29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imprensa02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4465" y="0"/>
            <a:ext cx="719535" cy="6858000"/>
          </a:xfrm>
          <a:prstGeom prst="rect">
            <a:avLst/>
          </a:prstGeom>
          <a:noFill/>
        </p:spPr>
      </p:pic>
      <p:pic>
        <p:nvPicPr>
          <p:cNvPr id="5" name="Picture 6" descr="C:\Users\imprensa02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3296"/>
            <a:ext cx="8460432" cy="764704"/>
          </a:xfrm>
          <a:prstGeom prst="rect">
            <a:avLst/>
          </a:prstGeom>
          <a:noFill/>
        </p:spPr>
      </p:pic>
      <p:pic>
        <p:nvPicPr>
          <p:cNvPr id="6" name="Picture 4" descr="C:\Users\imprensa02\Desktop\ACIC - Marketing\Logos ACIC\AC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301208"/>
            <a:ext cx="1080120" cy="1300191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79512" y="404664"/>
            <a:ext cx="8598829" cy="2554545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t-BR" sz="3500" b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Modelo 4 – </a:t>
            </a:r>
            <a:r>
              <a:rPr lang="pt-BR" sz="3000" b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Rodada de Negócios da Moda</a:t>
            </a:r>
          </a:p>
          <a:p>
            <a:r>
              <a:rPr lang="pt-BR" sz="3000" b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Pernambucana: Um modelo inovador e ativo</a:t>
            </a:r>
          </a:p>
          <a:p>
            <a:r>
              <a:rPr lang="pt-BR" sz="3000" b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de vendas</a:t>
            </a:r>
          </a:p>
          <a:p>
            <a:endParaRPr lang="pt-BR" sz="3300" b="1" dirty="0" smtClean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endParaRPr lang="pt-BR" sz="3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  <p:pic>
        <p:nvPicPr>
          <p:cNvPr id="8" name="Picture 2" descr="K:\MARKETING\Marketing\Fotos Eventos_Palestras_Cursos ACIC\Rodada de Negócios da Moda Pernambucana\18ª Rodada de Negócios\Baixa Resolução\IMG_0521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060848"/>
            <a:ext cx="7956376" cy="3156030"/>
          </a:xfrm>
          <a:prstGeom prst="rect">
            <a:avLst/>
          </a:prstGeom>
          <a:noFill/>
        </p:spPr>
      </p:pic>
      <p:pic>
        <p:nvPicPr>
          <p:cNvPr id="8195" name="Picture 3" descr="C:\Users\imprensa02\Desktop\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373216"/>
            <a:ext cx="576064" cy="398307"/>
          </a:xfrm>
          <a:prstGeom prst="rect">
            <a:avLst/>
          </a:prstGeom>
          <a:noFill/>
        </p:spPr>
      </p:pic>
      <p:pic>
        <p:nvPicPr>
          <p:cNvPr id="8196" name="Picture 4" descr="C:\Users\imprensa02\Desktop\8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301208"/>
            <a:ext cx="792088" cy="487783"/>
          </a:xfrm>
          <a:prstGeom prst="rect">
            <a:avLst/>
          </a:prstGeom>
          <a:noFill/>
        </p:spPr>
      </p:pic>
      <p:pic>
        <p:nvPicPr>
          <p:cNvPr id="8197" name="Picture 5" descr="C:\Users\imprensa02\Desktop\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1" y="5373216"/>
            <a:ext cx="621069" cy="382196"/>
          </a:xfrm>
          <a:prstGeom prst="rect">
            <a:avLst/>
          </a:prstGeom>
          <a:noFill/>
        </p:spPr>
      </p:pic>
      <p:pic>
        <p:nvPicPr>
          <p:cNvPr id="8198" name="Picture 6" descr="C:\Users\imprensa02\Desktop\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49121" y="5373216"/>
            <a:ext cx="666695" cy="432048"/>
          </a:xfrm>
          <a:prstGeom prst="rect">
            <a:avLst/>
          </a:prstGeom>
          <a:noFill/>
        </p:spPr>
      </p:pic>
      <p:pic>
        <p:nvPicPr>
          <p:cNvPr id="8199" name="Picture 7" descr="C:\Users\imprensa02\Desktop\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5816" y="5373216"/>
            <a:ext cx="690505" cy="432048"/>
          </a:xfrm>
          <a:prstGeom prst="rect">
            <a:avLst/>
          </a:prstGeom>
          <a:noFill/>
        </p:spPr>
      </p:pic>
      <p:pic>
        <p:nvPicPr>
          <p:cNvPr id="8200" name="Picture 8" descr="C:\Users\imprensa02\Desktop\8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5896" y="5301208"/>
            <a:ext cx="3613223" cy="503898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251520" y="5698123"/>
            <a:ext cx="54476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b="1" dirty="0" smtClean="0"/>
              <a:t>     </a:t>
            </a:r>
            <a:r>
              <a:rPr lang="pt-BR" sz="1200" b="1" dirty="0" smtClean="0"/>
              <a:t>Realização       Coordenação        Patrocínio                                                       Apoio</a:t>
            </a:r>
            <a:endParaRPr lang="pt-B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394</Words>
  <Application>Microsoft Office PowerPoint</Application>
  <PresentationFormat>Apresentação na tela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6" baseType="lpstr">
      <vt:lpstr>Tema do Office</vt:lpstr>
      <vt:lpstr>Gráfico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imprensa02</dc:creator>
  <cp:lastModifiedBy>imprensa02</cp:lastModifiedBy>
  <cp:revision>26</cp:revision>
  <dcterms:created xsi:type="dcterms:W3CDTF">2014-11-06T12:11:47Z</dcterms:created>
  <dcterms:modified xsi:type="dcterms:W3CDTF">2014-11-07T16:04:50Z</dcterms:modified>
</cp:coreProperties>
</file>